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440" r:id="rId2"/>
    <p:sldId id="427" r:id="rId3"/>
    <p:sldId id="428" r:id="rId4"/>
    <p:sldId id="429" r:id="rId5"/>
    <p:sldId id="430" r:id="rId6"/>
    <p:sldId id="431" r:id="rId7"/>
    <p:sldId id="432" r:id="rId8"/>
    <p:sldId id="433" r:id="rId9"/>
    <p:sldId id="435" r:id="rId10"/>
    <p:sldId id="436" r:id="rId11"/>
    <p:sldId id="437" r:id="rId12"/>
    <p:sldId id="438" r:id="rId13"/>
    <p:sldId id="434" r:id="rId14"/>
    <p:sldId id="439" r:id="rId15"/>
    <p:sldId id="441" r:id="rId16"/>
    <p:sldId id="442" r:id="rId17"/>
    <p:sldId id="443" r:id="rId18"/>
    <p:sldId id="444" r:id="rId19"/>
    <p:sldId id="44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04" d="100"/>
          <a:sy n="104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10" Type="http://schemas.openxmlformats.org/officeDocument/2006/relationships/image" Target="../media/image40.wmf"/><Relationship Id="rId4" Type="http://schemas.openxmlformats.org/officeDocument/2006/relationships/image" Target="../media/image34.wmf"/><Relationship Id="rId9" Type="http://schemas.openxmlformats.org/officeDocument/2006/relationships/image" Target="../media/image3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image" Target="../media/image46.wmf"/><Relationship Id="rId7" Type="http://schemas.openxmlformats.org/officeDocument/2006/relationships/image" Target="../media/image50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2/13/2012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2/13/2012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2/13/2012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2/13/2012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22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12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6.bin"/><Relationship Id="rId9" Type="http://schemas.openxmlformats.org/officeDocument/2006/relationships/oleObject" Target="../embeddings/oleObject31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Motion Models (cont)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3832-DF6A-4C9C-8109-B4088D6EBDF0}" type="slidenum">
              <a:rPr lang="en-US"/>
              <a:pPr/>
              <a:t>10</a:t>
            </a:fld>
            <a:endParaRPr lang="en-US"/>
          </a:p>
        </p:txBody>
      </p:sp>
      <p:sp>
        <p:nvSpPr>
          <p:cNvPr id="1063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55600"/>
            <a:ext cx="8424863" cy="641350"/>
          </a:xfrm>
        </p:spPr>
        <p:txBody>
          <a:bodyPr/>
          <a:lstStyle/>
          <a:p>
            <a:r>
              <a:rPr lang="en-US"/>
              <a:t>Normally Distributed Samples</a:t>
            </a:r>
            <a:endParaRPr lang="de-DE"/>
          </a:p>
        </p:txBody>
      </p:sp>
      <p:sp>
        <p:nvSpPr>
          <p:cNvPr id="1063950" name="Text Box 14"/>
          <p:cNvSpPr txBox="1">
            <a:spLocks noChangeArrowheads="1"/>
          </p:cNvSpPr>
          <p:nvPr/>
        </p:nvSpPr>
        <p:spPr bwMode="auto">
          <a:xfrm>
            <a:off x="4048125" y="6013450"/>
            <a:ext cx="17145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10</a:t>
            </a:r>
            <a:r>
              <a:rPr lang="en-US" sz="2000" baseline="30000"/>
              <a:t>6 </a:t>
            </a:r>
            <a:r>
              <a:rPr lang="en-US" sz="2000"/>
              <a:t>samples</a:t>
            </a:r>
            <a:endParaRPr lang="de-DE" sz="2000"/>
          </a:p>
        </p:txBody>
      </p:sp>
      <p:pic>
        <p:nvPicPr>
          <p:cNvPr id="1063951" name="Picture 15" descr="norm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4188" y="1462088"/>
            <a:ext cx="5849937" cy="44783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ACED-27D8-4B52-9195-2BF8E3534773}" type="slidenum">
              <a:rPr lang="en-US"/>
              <a:pPr/>
              <a:t>11</a:t>
            </a:fld>
            <a:endParaRPr lang="en-US"/>
          </a:p>
        </p:txBody>
      </p:sp>
      <p:sp>
        <p:nvSpPr>
          <p:cNvPr id="106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424863" cy="641350"/>
          </a:xfrm>
        </p:spPr>
        <p:txBody>
          <a:bodyPr/>
          <a:lstStyle/>
          <a:p>
            <a:r>
              <a:rPr lang="en-US"/>
              <a:t>For Triangular Distribution</a:t>
            </a:r>
            <a:endParaRPr lang="de-DE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763588" y="1119188"/>
            <a:ext cx="3071812" cy="2708275"/>
            <a:chOff x="481" y="705"/>
            <a:chExt cx="1935" cy="1706"/>
          </a:xfrm>
        </p:grpSpPr>
        <p:pic>
          <p:nvPicPr>
            <p:cNvPr id="1061892" name="Picture 4" descr="triangle100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1" y="705"/>
              <a:ext cx="1935" cy="1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61896" name="Text Box 8"/>
            <p:cNvSpPr txBox="1">
              <a:spLocks noChangeArrowheads="1"/>
            </p:cNvSpPr>
            <p:nvPr/>
          </p:nvSpPr>
          <p:spPr bwMode="auto">
            <a:xfrm>
              <a:off x="902" y="2180"/>
              <a:ext cx="108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10</a:t>
              </a:r>
              <a:r>
                <a:rPr lang="en-US" sz="2000" baseline="30000"/>
                <a:t>3 </a:t>
              </a:r>
              <a:r>
                <a:rPr lang="en-US" sz="2000"/>
                <a:t>samples</a:t>
              </a:r>
              <a:endParaRPr lang="de-DE" sz="2000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106988" y="1157288"/>
            <a:ext cx="3016250" cy="2708275"/>
            <a:chOff x="3217" y="729"/>
            <a:chExt cx="1900" cy="1706"/>
          </a:xfrm>
        </p:grpSpPr>
        <p:pic>
          <p:nvPicPr>
            <p:cNvPr id="1061893" name="Picture 5" descr="triangle1000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17" y="729"/>
              <a:ext cx="1900" cy="1455"/>
            </a:xfrm>
            <a:prstGeom prst="rect">
              <a:avLst/>
            </a:prstGeom>
            <a:noFill/>
          </p:spPr>
        </p:pic>
        <p:sp>
          <p:nvSpPr>
            <p:cNvPr id="1061897" name="Text Box 9"/>
            <p:cNvSpPr txBox="1">
              <a:spLocks noChangeArrowheads="1"/>
            </p:cNvSpPr>
            <p:nvPr/>
          </p:nvSpPr>
          <p:spPr bwMode="auto">
            <a:xfrm>
              <a:off x="3694" y="2204"/>
              <a:ext cx="108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10</a:t>
              </a:r>
              <a:r>
                <a:rPr lang="en-US" sz="2000" baseline="30000"/>
                <a:t>4 </a:t>
              </a:r>
              <a:r>
                <a:rPr lang="en-US" sz="2000"/>
                <a:t>samples</a:t>
              </a:r>
              <a:endParaRPr lang="de-DE" sz="2000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5106988" y="4002088"/>
            <a:ext cx="3071812" cy="2720975"/>
            <a:chOff x="3217" y="2521"/>
            <a:chExt cx="1935" cy="1714"/>
          </a:xfrm>
        </p:grpSpPr>
        <p:pic>
          <p:nvPicPr>
            <p:cNvPr id="1061895" name="Picture 7" descr="triangle100000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17" y="2521"/>
              <a:ext cx="1935" cy="1482"/>
            </a:xfrm>
            <a:prstGeom prst="rect">
              <a:avLst/>
            </a:prstGeom>
            <a:noFill/>
          </p:spPr>
        </p:pic>
        <p:sp>
          <p:nvSpPr>
            <p:cNvPr id="1061898" name="Text Box 10"/>
            <p:cNvSpPr txBox="1">
              <a:spLocks noChangeArrowheads="1"/>
            </p:cNvSpPr>
            <p:nvPr/>
          </p:nvSpPr>
          <p:spPr bwMode="auto">
            <a:xfrm>
              <a:off x="3702" y="4004"/>
              <a:ext cx="108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10</a:t>
              </a:r>
              <a:r>
                <a:rPr lang="en-US" sz="2000" baseline="30000"/>
                <a:t>6 </a:t>
              </a:r>
              <a:r>
                <a:rPr lang="en-US" sz="2000"/>
                <a:t>samples</a:t>
              </a:r>
              <a:endParaRPr lang="de-DE" sz="2000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750888" y="4027488"/>
            <a:ext cx="3071812" cy="2708275"/>
            <a:chOff x="473" y="2537"/>
            <a:chExt cx="1935" cy="1706"/>
          </a:xfrm>
        </p:grpSpPr>
        <p:pic>
          <p:nvPicPr>
            <p:cNvPr id="1061894" name="Picture 6" descr="triangle10000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73" y="2537"/>
              <a:ext cx="1935" cy="1482"/>
            </a:xfrm>
            <a:prstGeom prst="rect">
              <a:avLst/>
            </a:prstGeom>
            <a:noFill/>
          </p:spPr>
        </p:pic>
        <p:sp>
          <p:nvSpPr>
            <p:cNvPr id="1061899" name="Text Box 11"/>
            <p:cNvSpPr txBox="1">
              <a:spLocks noChangeArrowheads="1"/>
            </p:cNvSpPr>
            <p:nvPr/>
          </p:nvSpPr>
          <p:spPr bwMode="auto">
            <a:xfrm>
              <a:off x="918" y="4012"/>
              <a:ext cx="108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10</a:t>
              </a:r>
              <a:r>
                <a:rPr lang="en-US" sz="2000" baseline="30000"/>
                <a:t>5 </a:t>
              </a:r>
              <a:r>
                <a:rPr lang="en-US" sz="2000"/>
                <a:t>samples</a:t>
              </a:r>
              <a:endParaRPr lang="de-DE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5B2F-87F3-4A88-A301-7E674417915C}" type="slidenum">
              <a:rPr lang="en-US"/>
              <a:pPr/>
              <a:t>12</a:t>
            </a:fld>
            <a:endParaRPr lang="en-US"/>
          </a:p>
        </p:txBody>
      </p:sp>
      <p:sp>
        <p:nvSpPr>
          <p:cNvPr id="106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82600"/>
            <a:ext cx="8424863" cy="641350"/>
          </a:xfrm>
        </p:spPr>
        <p:txBody>
          <a:bodyPr/>
          <a:lstStyle/>
          <a:p>
            <a:r>
              <a:rPr lang="en-US"/>
              <a:t>Rejection Sampling</a:t>
            </a:r>
            <a:endParaRPr lang="de-DE"/>
          </a:p>
        </p:txBody>
      </p:sp>
      <p:sp>
        <p:nvSpPr>
          <p:cNvPr id="106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85913"/>
            <a:ext cx="8410575" cy="4799012"/>
          </a:xfrm>
        </p:spPr>
        <p:txBody>
          <a:bodyPr/>
          <a:lstStyle/>
          <a:p>
            <a:r>
              <a:rPr lang="en-US" sz="2800"/>
              <a:t>Sampling from arbitrary distributions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068388" y="2398713"/>
            <a:ext cx="6708775" cy="2476500"/>
            <a:chOff x="673" y="1471"/>
            <a:chExt cx="4226" cy="1560"/>
          </a:xfrm>
        </p:grpSpPr>
        <p:sp>
          <p:nvSpPr>
            <p:cNvPr id="1064965" name="Rectangle 5"/>
            <p:cNvSpPr>
              <a:spLocks noChangeArrowheads="1"/>
            </p:cNvSpPr>
            <p:nvPr/>
          </p:nvSpPr>
          <p:spPr bwMode="auto">
            <a:xfrm>
              <a:off x="673" y="1471"/>
              <a:ext cx="4226" cy="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609600" indent="-609600" algn="l">
                <a:lnSpc>
                  <a:spcPct val="120000"/>
                </a:lnSpc>
                <a:spcBef>
                  <a:spcPct val="20000"/>
                </a:spcBef>
                <a:buSzTx/>
                <a:buFontTx/>
                <a:buAutoNum type="arabicPeriod"/>
                <a:tabLst>
                  <a:tab pos="1092200" algn="l"/>
                </a:tabLst>
              </a:pPr>
              <a:r>
                <a:rPr lang="en-US" sz="2000">
                  <a:solidFill>
                    <a:schemeClr val="folHlink"/>
                  </a:solidFill>
                </a:rPr>
                <a:t>Algorithm </a:t>
              </a:r>
              <a:r>
                <a:rPr lang="en-US" sz="2000" b="1">
                  <a:solidFill>
                    <a:schemeClr val="folHlink"/>
                  </a:solidFill>
                </a:rPr>
                <a:t>sample_distribution</a:t>
              </a:r>
              <a:r>
                <a:rPr lang="en-US" sz="2000"/>
                <a:t>(</a:t>
              </a:r>
              <a:r>
                <a:rPr lang="en-US" sz="2000" i="1">
                  <a:latin typeface="Times New Roman" pitchFamily="18" charset="0"/>
                </a:rPr>
                <a:t>f,b</a:t>
              </a:r>
              <a:r>
                <a:rPr lang="en-US" sz="2000"/>
                <a:t>): </a:t>
              </a:r>
            </a:p>
            <a:p>
              <a:pPr marL="609600" indent="-609600" algn="l">
                <a:lnSpc>
                  <a:spcPct val="120000"/>
                </a:lnSpc>
                <a:spcBef>
                  <a:spcPct val="20000"/>
                </a:spcBef>
                <a:buSzTx/>
                <a:buFontTx/>
                <a:buAutoNum type="arabicPeriod"/>
                <a:tabLst>
                  <a:tab pos="1092200" algn="l"/>
                </a:tabLst>
              </a:pPr>
              <a:r>
                <a:rPr lang="en-US" sz="2000">
                  <a:solidFill>
                    <a:schemeClr val="folHlink"/>
                  </a:solidFill>
                </a:rPr>
                <a:t>repeat</a:t>
              </a:r>
            </a:p>
            <a:p>
              <a:pPr marL="609600" indent="-609600" algn="l">
                <a:lnSpc>
                  <a:spcPct val="120000"/>
                </a:lnSpc>
                <a:spcBef>
                  <a:spcPct val="20000"/>
                </a:spcBef>
                <a:buSzTx/>
                <a:buFontTx/>
                <a:buAutoNum type="arabicPeriod"/>
                <a:tabLst>
                  <a:tab pos="1092200" algn="l"/>
                </a:tabLst>
              </a:pPr>
              <a:r>
                <a:rPr lang="en-US" sz="2000">
                  <a:solidFill>
                    <a:schemeClr val="folHlink"/>
                  </a:solidFill>
                </a:rPr>
                <a:t> 	</a:t>
              </a:r>
            </a:p>
            <a:p>
              <a:pPr marL="609600" indent="-609600" algn="l">
                <a:lnSpc>
                  <a:spcPct val="120000"/>
                </a:lnSpc>
                <a:spcBef>
                  <a:spcPct val="20000"/>
                </a:spcBef>
                <a:buSzTx/>
                <a:buFontTx/>
                <a:buAutoNum type="arabicPeriod"/>
                <a:tabLst>
                  <a:tab pos="1092200" algn="l"/>
                </a:tabLst>
              </a:pPr>
              <a:r>
                <a:rPr lang="en-US" sz="2000">
                  <a:solidFill>
                    <a:schemeClr val="folHlink"/>
                  </a:solidFill>
                </a:rPr>
                <a:t> </a:t>
              </a:r>
            </a:p>
            <a:p>
              <a:pPr marL="609600" indent="-609600" algn="l">
                <a:lnSpc>
                  <a:spcPct val="120000"/>
                </a:lnSpc>
                <a:spcBef>
                  <a:spcPct val="20000"/>
                </a:spcBef>
                <a:buSzTx/>
                <a:buFontTx/>
                <a:buAutoNum type="arabicPeriod"/>
                <a:tabLst>
                  <a:tab pos="1092200" algn="l"/>
                </a:tabLst>
              </a:pPr>
              <a:r>
                <a:rPr lang="en-US" sz="2000">
                  <a:solidFill>
                    <a:schemeClr val="folHlink"/>
                  </a:solidFill>
                </a:rPr>
                <a:t>until  (                )</a:t>
              </a:r>
            </a:p>
            <a:p>
              <a:pPr marL="609600" indent="-609600" algn="l">
                <a:lnSpc>
                  <a:spcPct val="120000"/>
                </a:lnSpc>
                <a:spcBef>
                  <a:spcPct val="20000"/>
                </a:spcBef>
                <a:buSzTx/>
                <a:buFontTx/>
                <a:buAutoNum type="arabicPeriod"/>
                <a:tabLst>
                  <a:tab pos="1092200" algn="l"/>
                </a:tabLst>
              </a:pPr>
              <a:r>
                <a:rPr lang="en-US" sz="2000">
                  <a:solidFill>
                    <a:schemeClr val="folHlink"/>
                  </a:solidFill>
                </a:rPr>
                <a:t>return</a:t>
              </a:r>
              <a:endParaRPr lang="en-US" sz="2000" i="1">
                <a:latin typeface="Times New Roman" pitchFamily="18" charset="0"/>
              </a:endParaRPr>
            </a:p>
          </p:txBody>
        </p:sp>
        <p:pic>
          <p:nvPicPr>
            <p:cNvPr id="1064971" name="Picture 11" descr="txp_fig"/>
            <p:cNvPicPr>
              <a:picLocks noChangeAspect="1" noChangeArrowheads="1"/>
            </p:cNvPicPr>
            <p:nvPr>
              <p:custDataLst>
                <p:tags r:id="rId1"/>
              </p:custDataLst>
            </p:nvPr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515" y="2067"/>
              <a:ext cx="3349" cy="46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</p:pic>
        <p:pic>
          <p:nvPicPr>
            <p:cNvPr id="1064973" name="Picture 13" descr="txp_fig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655" y="2626"/>
              <a:ext cx="904" cy="17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</p:pic>
        <p:pic>
          <p:nvPicPr>
            <p:cNvPr id="1064975" name="Picture 15" descr="txp_fig"/>
            <p:cNvPicPr>
              <a:picLocks noChangeAspect="1" noChangeArrowheads="1"/>
            </p:cNvPicPr>
            <p:nvPr>
              <p:custDataLst>
                <p:tags r:id="rId3"/>
              </p:custDataLst>
            </p:nvPr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746" y="2942"/>
              <a:ext cx="107" cy="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3" descr="velmodel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4000" y="1212850"/>
            <a:ext cx="2568575" cy="2111375"/>
          </a:xfrm>
          <a:prstGeom prst="rect">
            <a:avLst/>
          </a:prstGeom>
          <a:noFill/>
        </p:spPr>
      </p:pic>
      <p:pic>
        <p:nvPicPr>
          <p:cNvPr id="8" name="Picture 4" descr="velmodel1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000" y="4010025"/>
            <a:ext cx="2568575" cy="1797050"/>
          </a:xfrm>
          <a:prstGeom prst="rect">
            <a:avLst/>
          </a:prstGeom>
          <a:noFill/>
        </p:spPr>
      </p:pic>
      <p:pic>
        <p:nvPicPr>
          <p:cNvPr id="9" name="Picture 5" descr="velmodel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79763" y="1212850"/>
            <a:ext cx="2568575" cy="2000250"/>
          </a:xfrm>
          <a:prstGeom prst="rect">
            <a:avLst/>
          </a:prstGeom>
          <a:noFill/>
        </p:spPr>
      </p:pic>
      <p:pic>
        <p:nvPicPr>
          <p:cNvPr id="10" name="Picture 6" descr="velmodel2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3150" y="4010025"/>
            <a:ext cx="2568575" cy="1917700"/>
          </a:xfrm>
          <a:prstGeom prst="rect">
            <a:avLst/>
          </a:prstGeom>
          <a:noFill/>
        </p:spPr>
      </p:pic>
      <p:pic>
        <p:nvPicPr>
          <p:cNvPr id="11" name="Picture 7" descr="velmodel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53150" y="1212850"/>
            <a:ext cx="2568575" cy="2135188"/>
          </a:xfrm>
          <a:prstGeom prst="rect">
            <a:avLst/>
          </a:prstGeom>
          <a:noFill/>
        </p:spPr>
      </p:pic>
      <p:pic>
        <p:nvPicPr>
          <p:cNvPr id="12" name="Picture 8" descr="velmodel3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79763" y="4010025"/>
            <a:ext cx="2568575" cy="17732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Odometry</a:t>
            </a:r>
            <a:r>
              <a:rPr lang="en-US" dirty="0" smtClean="0"/>
              <a:t>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many robots make use of </a:t>
            </a:r>
            <a:r>
              <a:rPr lang="en-US" dirty="0" err="1" smtClean="0"/>
              <a:t>odometry</a:t>
            </a:r>
            <a:r>
              <a:rPr lang="en-US" dirty="0" smtClean="0"/>
              <a:t> rather than velocity</a:t>
            </a:r>
          </a:p>
          <a:p>
            <a:r>
              <a:rPr lang="en-US" dirty="0" err="1" smtClean="0"/>
              <a:t>odometry</a:t>
            </a:r>
            <a:r>
              <a:rPr lang="en-US" dirty="0" smtClean="0"/>
              <a:t> uses a sensor or sensors to measure motion to estimate changes in position over time</a:t>
            </a:r>
          </a:p>
          <a:p>
            <a:r>
              <a:rPr lang="en-US" dirty="0" smtClean="0"/>
              <a:t>typically more accurate than velocity motion model, but measurements are available only after the motion has been completed</a:t>
            </a:r>
          </a:p>
          <a:p>
            <a:r>
              <a:rPr lang="en-US" dirty="0" smtClean="0"/>
              <a:t>technically a measurement rather than a control</a:t>
            </a:r>
          </a:p>
          <a:p>
            <a:pPr lvl="1"/>
            <a:r>
              <a:rPr lang="en-US" dirty="0" smtClean="0"/>
              <a:t>but usually treated as control to simplify the modeling</a:t>
            </a:r>
          </a:p>
          <a:p>
            <a:r>
              <a:rPr lang="en-US" dirty="0" err="1" smtClean="0"/>
              <a:t>odometry</a:t>
            </a:r>
            <a:r>
              <a:rPr lang="en-US" dirty="0" smtClean="0"/>
              <a:t> allows a robot to estimate its pose</a:t>
            </a:r>
          </a:p>
          <a:p>
            <a:pPr lvl="1"/>
            <a:r>
              <a:rPr lang="en-US" dirty="0" smtClean="0"/>
              <a:t>but no fixed mapping from odometer coordinates and world coordinates</a:t>
            </a:r>
          </a:p>
          <a:p>
            <a:r>
              <a:rPr lang="en-US" dirty="0" smtClean="0"/>
              <a:t>in wheeled robots the sensor is often a rotary encoder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5242A-59DD-4224-92A7-4DFF2E990945}" type="slidenum">
              <a:rPr lang="en-US"/>
              <a:pPr/>
              <a:t>15</a:t>
            </a:fld>
            <a:endParaRPr lang="en-US"/>
          </a:p>
        </p:txBody>
      </p:sp>
      <p:sp>
        <p:nvSpPr>
          <p:cNvPr id="108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14325"/>
            <a:ext cx="8424863" cy="641350"/>
          </a:xfrm>
        </p:spPr>
        <p:txBody>
          <a:bodyPr/>
          <a:lstStyle/>
          <a:p>
            <a:r>
              <a:rPr lang="en-US"/>
              <a:t>Example Wheel Encoders</a:t>
            </a:r>
            <a:endParaRPr lang="de-DE"/>
          </a:p>
        </p:txBody>
      </p:sp>
      <p:sp>
        <p:nvSpPr>
          <p:cNvPr id="108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7838" y="1087438"/>
            <a:ext cx="3467100" cy="449421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000"/>
              <a:t>These modules require +5V and GND to power them, and provide a 0 to 5V output. They provide +5V output when they "see" white, and a 0V output when they "see" black. </a:t>
            </a:r>
          </a:p>
        </p:txBody>
      </p:sp>
      <p:pic>
        <p:nvPicPr>
          <p:cNvPr id="10844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8100" y="1338263"/>
            <a:ext cx="5133975" cy="15954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108442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075" y="3943350"/>
            <a:ext cx="4656138" cy="191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084422" name="Rectangle 6"/>
          <p:cNvSpPr>
            <a:spLocks noChangeArrowheads="1"/>
          </p:cNvSpPr>
          <p:nvPr/>
        </p:nvSpPr>
        <p:spPr bwMode="auto">
          <a:xfrm>
            <a:off x="5068888" y="3803650"/>
            <a:ext cx="3732212" cy="2530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buClrTx/>
              <a:buSzTx/>
            </a:pPr>
            <a:r>
              <a:rPr lang="en-US" sz="2000"/>
              <a:t>These disks are manufactured out of high quality laminated color plastic to offer a very crisp black to white transition. This enables a wheel encoder sensor to easily see the transitions. </a:t>
            </a:r>
          </a:p>
        </p:txBody>
      </p:sp>
      <p:sp>
        <p:nvSpPr>
          <p:cNvPr id="1084423" name="Text Box 7"/>
          <p:cNvSpPr txBox="1">
            <a:spLocks noChangeArrowheads="1"/>
          </p:cNvSpPr>
          <p:nvPr/>
        </p:nvSpPr>
        <p:spPr bwMode="auto">
          <a:xfrm>
            <a:off x="2309813" y="6383338"/>
            <a:ext cx="4259262" cy="3127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Source: </a:t>
            </a:r>
            <a:r>
              <a:rPr lang="de-DE" sz="1600"/>
              <a:t>http://www.active-robots.com/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Odometry Model</a:t>
            </a:r>
          </a:p>
        </p:txBody>
      </p:sp>
      <p:sp>
        <p:nvSpPr>
          <p:cNvPr id="1036323" name="Rectangle 35"/>
          <p:cNvSpPr>
            <a:spLocks noChangeArrowheads="1"/>
          </p:cNvSpPr>
          <p:nvPr/>
        </p:nvSpPr>
        <p:spPr bwMode="auto">
          <a:xfrm>
            <a:off x="800100" y="2463800"/>
            <a:ext cx="4546600" cy="2184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36314" name="Object 26"/>
          <p:cNvGraphicFramePr>
            <a:graphicFrameLocks noChangeAspect="1"/>
          </p:cNvGraphicFramePr>
          <p:nvPr/>
        </p:nvGraphicFramePr>
        <p:xfrm>
          <a:off x="1027113" y="2524125"/>
          <a:ext cx="3935413" cy="660400"/>
        </p:xfrm>
        <a:graphic>
          <a:graphicData uri="http://schemas.openxmlformats.org/presentationml/2006/ole">
            <p:oleObj spid="_x0000_s168970" name="Equation" r:id="rId3" imgW="1663560" imgH="279360" progId="Equation.3">
              <p:embed/>
            </p:oleObj>
          </a:graphicData>
        </a:graphic>
      </p:graphicFrame>
      <p:graphicFrame>
        <p:nvGraphicFramePr>
          <p:cNvPr id="1036315" name="Object 27"/>
          <p:cNvGraphicFramePr>
            <a:graphicFrameLocks noChangeAspect="1"/>
          </p:cNvGraphicFramePr>
          <p:nvPr/>
        </p:nvGraphicFramePr>
        <p:xfrm>
          <a:off x="1027113" y="3228975"/>
          <a:ext cx="4144963" cy="571500"/>
        </p:xfrm>
        <a:graphic>
          <a:graphicData uri="http://schemas.openxmlformats.org/presentationml/2006/ole">
            <p:oleObj spid="_x0000_s168971" name="Equation" r:id="rId4" imgW="1752480" imgH="241200" progId="Equation.3">
              <p:embed/>
            </p:oleObj>
          </a:graphicData>
        </a:graphic>
      </p:graphicFrame>
      <p:graphicFrame>
        <p:nvGraphicFramePr>
          <p:cNvPr id="1036316" name="Object 28"/>
          <p:cNvGraphicFramePr>
            <a:graphicFrameLocks noChangeAspect="1"/>
          </p:cNvGraphicFramePr>
          <p:nvPr/>
        </p:nvGraphicFramePr>
        <p:xfrm>
          <a:off x="1027113" y="3889375"/>
          <a:ext cx="2703513" cy="571500"/>
        </p:xfrm>
        <a:graphic>
          <a:graphicData uri="http://schemas.openxmlformats.org/presentationml/2006/ole">
            <p:oleObj spid="_x0000_s168972" name="Equation" r:id="rId5" imgW="1143000" imgH="241200" progId="Equation.3">
              <p:embed/>
            </p:oleObj>
          </a:graphicData>
        </a:graphic>
      </p:graphicFrame>
      <p:sp>
        <p:nvSpPr>
          <p:cNvPr id="1036317" name="Text Box 29"/>
          <p:cNvSpPr txBox="1">
            <a:spLocks noChangeArrowheads="1"/>
          </p:cNvSpPr>
          <p:nvPr/>
        </p:nvSpPr>
        <p:spPr bwMode="auto">
          <a:xfrm>
            <a:off x="466725" y="1260475"/>
            <a:ext cx="7499350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US" sz="2400" dirty="0"/>
              <a:t> Robot moves from      </a:t>
            </a:r>
            <a:r>
              <a:rPr lang="en-US" sz="2400" dirty="0" smtClean="0"/>
              <a:t>               </a:t>
            </a:r>
            <a:r>
              <a:rPr lang="en-US" sz="2400" dirty="0"/>
              <a:t>to </a:t>
            </a:r>
            <a:r>
              <a:rPr lang="en-US" sz="2400" dirty="0" smtClean="0"/>
              <a:t>                </a:t>
            </a:r>
            <a:r>
              <a:rPr lang="en-US" sz="2400" dirty="0"/>
              <a:t>. </a:t>
            </a:r>
          </a:p>
          <a:p>
            <a:pPr algn="l">
              <a:buFontTx/>
              <a:buChar char="•"/>
            </a:pPr>
            <a:r>
              <a:rPr lang="en-US" sz="2400" dirty="0"/>
              <a:t> </a:t>
            </a:r>
            <a:r>
              <a:rPr lang="en-US" sz="2400" dirty="0" err="1"/>
              <a:t>Odometry</a:t>
            </a:r>
            <a:r>
              <a:rPr lang="en-US" sz="2400" dirty="0"/>
              <a:t> information                           . </a:t>
            </a:r>
          </a:p>
        </p:txBody>
      </p:sp>
      <p:graphicFrame>
        <p:nvGraphicFramePr>
          <p:cNvPr id="1036318" name="Object 30"/>
          <p:cNvGraphicFramePr>
            <a:graphicFrameLocks noChangeAspect="1"/>
          </p:cNvGraphicFramePr>
          <p:nvPr/>
        </p:nvGraphicFramePr>
        <p:xfrm>
          <a:off x="3748088" y="1241425"/>
          <a:ext cx="1063625" cy="542925"/>
        </p:xfrm>
        <a:graphic>
          <a:graphicData uri="http://schemas.openxmlformats.org/presentationml/2006/ole">
            <p:oleObj spid="_x0000_s168962" name="Equation" r:id="rId6" imgW="545760" imgH="279360" progId="Equation.3">
              <p:embed/>
            </p:oleObj>
          </a:graphicData>
        </a:graphic>
      </p:graphicFrame>
      <p:graphicFrame>
        <p:nvGraphicFramePr>
          <p:cNvPr id="1036319" name="Object 31"/>
          <p:cNvGraphicFramePr>
            <a:graphicFrameLocks noChangeAspect="1"/>
          </p:cNvGraphicFramePr>
          <p:nvPr/>
        </p:nvGraphicFramePr>
        <p:xfrm>
          <a:off x="5211763" y="1241425"/>
          <a:ext cx="1262062" cy="542925"/>
        </p:xfrm>
        <a:graphic>
          <a:graphicData uri="http://schemas.openxmlformats.org/presentationml/2006/ole">
            <p:oleObj spid="_x0000_s168963" name="Equation" r:id="rId7" imgW="647640" imgH="279360" progId="Equation.3">
              <p:embed/>
            </p:oleObj>
          </a:graphicData>
        </a:graphic>
      </p:graphicFrame>
      <p:graphicFrame>
        <p:nvGraphicFramePr>
          <p:cNvPr id="1036320" name="Object 32"/>
          <p:cNvGraphicFramePr>
            <a:graphicFrameLocks noChangeAspect="1"/>
          </p:cNvGraphicFramePr>
          <p:nvPr/>
        </p:nvGraphicFramePr>
        <p:xfrm>
          <a:off x="4316413" y="1714500"/>
          <a:ext cx="2859087" cy="571500"/>
        </p:xfrm>
        <a:graphic>
          <a:graphicData uri="http://schemas.openxmlformats.org/presentationml/2006/ole">
            <p:oleObj spid="_x0000_s168964" name="Equation" r:id="rId8" imgW="1269720" imgH="253800" progId="Equation.3">
              <p:embed/>
            </p:oleObj>
          </a:graphicData>
        </a:graphic>
      </p:graphicFrame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2108200" y="3683000"/>
            <a:ext cx="6718300" cy="2298700"/>
            <a:chOff x="1328" y="2320"/>
            <a:chExt cx="4232" cy="1448"/>
          </a:xfrm>
        </p:grpSpPr>
        <p:grpSp>
          <p:nvGrpSpPr>
            <p:cNvPr id="4" name="Group 37"/>
            <p:cNvGrpSpPr>
              <a:grpSpLocks/>
            </p:cNvGrpSpPr>
            <p:nvPr/>
          </p:nvGrpSpPr>
          <p:grpSpPr bwMode="auto">
            <a:xfrm>
              <a:off x="1328" y="2320"/>
              <a:ext cx="4232" cy="1448"/>
              <a:chOff x="1328" y="2320"/>
              <a:chExt cx="4232" cy="1448"/>
            </a:xfrm>
          </p:grpSpPr>
          <p:sp>
            <p:nvSpPr>
              <p:cNvPr id="1036309" name="Line 21"/>
              <p:cNvSpPr>
                <a:spLocks noChangeShapeType="1"/>
              </p:cNvSpPr>
              <p:nvPr/>
            </p:nvSpPr>
            <p:spPr bwMode="auto">
              <a:xfrm flipV="1">
                <a:off x="4608" y="2320"/>
                <a:ext cx="536" cy="6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36308" name="Line 20"/>
              <p:cNvSpPr>
                <a:spLocks noChangeShapeType="1"/>
              </p:cNvSpPr>
              <p:nvPr/>
            </p:nvSpPr>
            <p:spPr bwMode="auto">
              <a:xfrm>
                <a:off x="1704" y="3456"/>
                <a:ext cx="928" cy="2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36301" name="Oval 13"/>
              <p:cNvSpPr>
                <a:spLocks noChangeArrowheads="1"/>
              </p:cNvSpPr>
              <p:nvPr/>
            </p:nvSpPr>
            <p:spPr bwMode="auto">
              <a:xfrm>
                <a:off x="1328" y="3112"/>
                <a:ext cx="680" cy="656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36304" name="Line 16"/>
              <p:cNvSpPr>
                <a:spLocks noChangeShapeType="1"/>
              </p:cNvSpPr>
              <p:nvPr/>
            </p:nvSpPr>
            <p:spPr bwMode="auto">
              <a:xfrm>
                <a:off x="1680" y="3440"/>
                <a:ext cx="320" cy="88"/>
              </a:xfrm>
              <a:prstGeom prst="line">
                <a:avLst/>
              </a:prstGeom>
              <a:noFill/>
              <a:ln w="50800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36305" name="Oval 17"/>
              <p:cNvSpPr>
                <a:spLocks noChangeArrowheads="1"/>
              </p:cNvSpPr>
              <p:nvPr/>
            </p:nvSpPr>
            <p:spPr bwMode="auto">
              <a:xfrm>
                <a:off x="4240" y="2616"/>
                <a:ext cx="680" cy="656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36306" name="Line 18"/>
              <p:cNvSpPr>
                <a:spLocks noChangeShapeType="1"/>
              </p:cNvSpPr>
              <p:nvPr/>
            </p:nvSpPr>
            <p:spPr bwMode="auto">
              <a:xfrm flipV="1">
                <a:off x="4592" y="2704"/>
                <a:ext cx="216" cy="240"/>
              </a:xfrm>
              <a:prstGeom prst="line">
                <a:avLst/>
              </a:prstGeom>
              <a:noFill/>
              <a:ln w="50800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36307" name="Line 19"/>
              <p:cNvSpPr>
                <a:spLocks noChangeShapeType="1"/>
              </p:cNvSpPr>
              <p:nvPr/>
            </p:nvSpPr>
            <p:spPr bwMode="auto">
              <a:xfrm flipV="1">
                <a:off x="1696" y="2784"/>
                <a:ext cx="3864" cy="65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aphicFrame>
            <p:nvGraphicFramePr>
              <p:cNvPr id="1036310" name="Object 22"/>
              <p:cNvGraphicFramePr>
                <a:graphicFrameLocks noChangeAspect="1"/>
              </p:cNvGraphicFramePr>
              <p:nvPr/>
            </p:nvGraphicFramePr>
            <p:xfrm>
              <a:off x="3196" y="3132"/>
              <a:ext cx="473" cy="340"/>
            </p:xfrm>
            <a:graphic>
              <a:graphicData uri="http://schemas.openxmlformats.org/presentationml/2006/ole">
                <p:oleObj spid="_x0000_s168967" name="Equation" r:id="rId9" imgW="317160" imgH="228600" progId="Equation.3">
                  <p:embed/>
                </p:oleObj>
              </a:graphicData>
            </a:graphic>
          </p:graphicFrame>
          <p:graphicFrame>
            <p:nvGraphicFramePr>
              <p:cNvPr id="1036311" name="Object 23"/>
              <p:cNvGraphicFramePr>
                <a:graphicFrameLocks noChangeAspect="1"/>
              </p:cNvGraphicFramePr>
              <p:nvPr/>
            </p:nvGraphicFramePr>
            <p:xfrm>
              <a:off x="2184" y="3292"/>
              <a:ext cx="416" cy="340"/>
            </p:xfrm>
            <a:graphic>
              <a:graphicData uri="http://schemas.openxmlformats.org/presentationml/2006/ole">
                <p:oleObj spid="_x0000_s168968" name="Equation" r:id="rId10" imgW="279360" imgH="228600" progId="Equation.3">
                  <p:embed/>
                </p:oleObj>
              </a:graphicData>
            </a:graphic>
          </p:graphicFrame>
          <p:graphicFrame>
            <p:nvGraphicFramePr>
              <p:cNvPr id="1036312" name="Object 24"/>
              <p:cNvGraphicFramePr>
                <a:graphicFrameLocks noChangeAspect="1"/>
              </p:cNvGraphicFramePr>
              <p:nvPr/>
            </p:nvGraphicFramePr>
            <p:xfrm>
              <a:off x="4951" y="2500"/>
              <a:ext cx="435" cy="340"/>
            </p:xfrm>
            <a:graphic>
              <a:graphicData uri="http://schemas.openxmlformats.org/presentationml/2006/ole">
                <p:oleObj spid="_x0000_s168969" name="Equation" r:id="rId11" imgW="291960" imgH="228600" progId="Equation.3">
                  <p:embed/>
                </p:oleObj>
              </a:graphicData>
            </a:graphic>
          </p:graphicFrame>
        </p:grpSp>
        <p:graphicFrame>
          <p:nvGraphicFramePr>
            <p:cNvPr id="1036326" name="Object 38"/>
            <p:cNvGraphicFramePr>
              <a:graphicFrameLocks noChangeAspect="1"/>
            </p:cNvGraphicFramePr>
            <p:nvPr/>
          </p:nvGraphicFramePr>
          <p:xfrm>
            <a:off x="1385" y="3238"/>
            <a:ext cx="406" cy="207"/>
          </p:xfrm>
          <a:graphic>
            <a:graphicData uri="http://schemas.openxmlformats.org/presentationml/2006/ole">
              <p:oleObj spid="_x0000_s168965" name="Equation" r:id="rId12" imgW="545760" imgH="279360" progId="Equation.3">
                <p:embed/>
              </p:oleObj>
            </a:graphicData>
          </a:graphic>
        </p:graphicFrame>
        <p:graphicFrame>
          <p:nvGraphicFramePr>
            <p:cNvPr id="1036327" name="Object 39"/>
            <p:cNvGraphicFramePr>
              <a:graphicFrameLocks noChangeAspect="1"/>
            </p:cNvGraphicFramePr>
            <p:nvPr/>
          </p:nvGraphicFramePr>
          <p:xfrm>
            <a:off x="4363" y="2982"/>
            <a:ext cx="497" cy="214"/>
          </p:xfrm>
          <a:graphic>
            <a:graphicData uri="http://schemas.openxmlformats.org/presentationml/2006/ole">
              <p:oleObj spid="_x0000_s168966" name="Equation" r:id="rId13" imgW="647640" imgH="279360" progId="Equation.3">
                <p:embed/>
              </p:oleObj>
            </a:graphicData>
          </a:graphic>
        </p:graphicFrame>
      </p:grpSp>
      <p:sp>
        <p:nvSpPr>
          <p:cNvPr id="26" name="TextBox 25"/>
          <p:cNvSpPr txBox="1"/>
          <p:nvPr/>
        </p:nvSpPr>
        <p:spPr>
          <a:xfrm>
            <a:off x="3276600" y="838200"/>
            <a:ext cx="3528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bar indicates odometer coordinates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67" name="Rectangle 1035"/>
          <p:cNvSpPr>
            <a:spLocks noChangeArrowheads="1"/>
          </p:cNvSpPr>
          <p:nvPr/>
        </p:nvSpPr>
        <p:spPr bwMode="auto">
          <a:xfrm>
            <a:off x="1905000" y="2781300"/>
            <a:ext cx="5422900" cy="26797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4345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Noise Model for Odometry</a:t>
            </a:r>
          </a:p>
        </p:txBody>
      </p:sp>
      <p:sp>
        <p:nvSpPr>
          <p:cNvPr id="10434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measured motion is given by the true motion corrupted with noise.</a:t>
            </a:r>
          </a:p>
        </p:txBody>
      </p:sp>
      <p:graphicFrame>
        <p:nvGraphicFramePr>
          <p:cNvPr id="1043462" name="Object 1030"/>
          <p:cNvGraphicFramePr>
            <a:graphicFrameLocks noChangeAspect="1"/>
          </p:cNvGraphicFramePr>
          <p:nvPr/>
        </p:nvGraphicFramePr>
        <p:xfrm>
          <a:off x="2387600" y="2954338"/>
          <a:ext cx="3817938" cy="730250"/>
        </p:xfrm>
        <a:graphic>
          <a:graphicData uri="http://schemas.openxmlformats.org/presentationml/2006/ole">
            <p:oleObj spid="_x0000_s169986" name="Equation" r:id="rId3" imgW="1523880" imgH="291960" progId="Equation.3">
              <p:embed/>
            </p:oleObj>
          </a:graphicData>
        </a:graphic>
      </p:graphicFrame>
      <p:graphicFrame>
        <p:nvGraphicFramePr>
          <p:cNvPr id="1043465" name="Object 1033"/>
          <p:cNvGraphicFramePr>
            <a:graphicFrameLocks noChangeAspect="1"/>
          </p:cNvGraphicFramePr>
          <p:nvPr/>
        </p:nvGraphicFramePr>
        <p:xfrm>
          <a:off x="2387600" y="4402138"/>
          <a:ext cx="3943350" cy="730250"/>
        </p:xfrm>
        <a:graphic>
          <a:graphicData uri="http://schemas.openxmlformats.org/presentationml/2006/ole">
            <p:oleObj spid="_x0000_s169987" name="Equation" r:id="rId4" imgW="1574640" imgH="291960" progId="Equation.3">
              <p:embed/>
            </p:oleObj>
          </a:graphicData>
        </a:graphic>
      </p:graphicFrame>
      <p:graphicFrame>
        <p:nvGraphicFramePr>
          <p:cNvPr id="1043466" name="Object 1034"/>
          <p:cNvGraphicFramePr>
            <a:graphicFrameLocks noChangeAspect="1"/>
          </p:cNvGraphicFramePr>
          <p:nvPr/>
        </p:nvGraphicFramePr>
        <p:xfrm>
          <a:off x="2387600" y="3652838"/>
          <a:ext cx="4640263" cy="728662"/>
        </p:xfrm>
        <a:graphic>
          <a:graphicData uri="http://schemas.openxmlformats.org/presentationml/2006/ole">
            <p:oleObj spid="_x0000_s169988" name="Equation" r:id="rId5" imgW="1854000" imgH="291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Odometry Motion Model</a:t>
            </a:r>
          </a:p>
        </p:txBody>
      </p:sp>
      <p:sp>
        <p:nvSpPr>
          <p:cNvPr id="1053699" name="Rectangle 3"/>
          <p:cNvSpPr>
            <a:spLocks noChangeArrowheads="1"/>
          </p:cNvSpPr>
          <p:nvPr/>
        </p:nvSpPr>
        <p:spPr bwMode="auto">
          <a:xfrm>
            <a:off x="611188" y="1217613"/>
            <a:ext cx="8410575" cy="479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>
                <a:solidFill>
                  <a:schemeClr val="folHlink"/>
                </a:solidFill>
              </a:rPr>
              <a:t>Algorithm </a:t>
            </a:r>
            <a:r>
              <a:rPr lang="en-US" sz="2000" b="1">
                <a:solidFill>
                  <a:schemeClr val="folHlink"/>
                </a:solidFill>
              </a:rPr>
              <a:t>sample_motion_model</a:t>
            </a:r>
            <a:r>
              <a:rPr lang="en-US" sz="2000"/>
              <a:t>(u, x):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</a:pPr>
            <a:r>
              <a:rPr lang="en-US" sz="2000" i="1"/>
              <a:t>        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 i="1"/>
              <a:t> </a:t>
            </a:r>
            <a:endParaRPr lang="en-US" sz="2000">
              <a:latin typeface="Symbol" pitchFamily="18" charset="2"/>
            </a:endParaRP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/>
              <a:t> 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/>
              <a:t> </a:t>
            </a:r>
            <a:br>
              <a:rPr lang="en-US" sz="2000"/>
            </a:br>
            <a:endParaRPr lang="en-US" sz="2000"/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/>
              <a:t> 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/>
              <a:t> 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/>
              <a:t> </a:t>
            </a:r>
            <a:br>
              <a:rPr lang="en-US" sz="2000"/>
            </a:br>
            <a:r>
              <a:rPr lang="en-US" sz="2000"/>
              <a:t> 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>
                <a:solidFill>
                  <a:schemeClr val="folHlink"/>
                </a:solidFill>
              </a:rPr>
              <a:t>Return  </a:t>
            </a:r>
          </a:p>
        </p:txBody>
      </p:sp>
      <p:graphicFrame>
        <p:nvGraphicFramePr>
          <p:cNvPr id="1053700" name="Object 4"/>
          <p:cNvGraphicFramePr>
            <a:graphicFrameLocks noChangeAspect="1"/>
          </p:cNvGraphicFramePr>
          <p:nvPr/>
        </p:nvGraphicFramePr>
        <p:xfrm>
          <a:off x="1300163" y="2095500"/>
          <a:ext cx="4371975" cy="469900"/>
        </p:xfrm>
        <a:graphic>
          <a:graphicData uri="http://schemas.openxmlformats.org/presentationml/2006/ole">
            <p:oleObj spid="_x0000_s171010" name="Equation" r:id="rId3" imgW="2361960" imgH="253800" progId="Equation.3">
              <p:embed/>
            </p:oleObj>
          </a:graphicData>
        </a:graphic>
      </p:graphicFrame>
      <p:graphicFrame>
        <p:nvGraphicFramePr>
          <p:cNvPr id="1053701" name="Object 5"/>
          <p:cNvGraphicFramePr>
            <a:graphicFrameLocks noChangeAspect="1"/>
          </p:cNvGraphicFramePr>
          <p:nvPr/>
        </p:nvGraphicFramePr>
        <p:xfrm>
          <a:off x="1295400" y="2501900"/>
          <a:ext cx="5499100" cy="469900"/>
        </p:xfrm>
        <a:graphic>
          <a:graphicData uri="http://schemas.openxmlformats.org/presentationml/2006/ole">
            <p:oleObj spid="_x0000_s171011" name="Equation" r:id="rId4" imgW="2971800" imgH="253800" progId="Equation.3">
              <p:embed/>
            </p:oleObj>
          </a:graphicData>
        </a:graphic>
      </p:graphicFrame>
      <p:graphicFrame>
        <p:nvGraphicFramePr>
          <p:cNvPr id="1053702" name="Object 6"/>
          <p:cNvGraphicFramePr>
            <a:graphicFrameLocks noChangeAspect="1"/>
          </p:cNvGraphicFramePr>
          <p:nvPr/>
        </p:nvGraphicFramePr>
        <p:xfrm>
          <a:off x="1301750" y="2946400"/>
          <a:ext cx="4464050" cy="469900"/>
        </p:xfrm>
        <a:graphic>
          <a:graphicData uri="http://schemas.openxmlformats.org/presentationml/2006/ole">
            <p:oleObj spid="_x0000_s171012" name="Equation" r:id="rId5" imgW="2412720" imgH="253800" progId="Equation.3">
              <p:embed/>
            </p:oleObj>
          </a:graphicData>
        </a:graphic>
      </p:graphicFrame>
      <p:graphicFrame>
        <p:nvGraphicFramePr>
          <p:cNvPr id="1053703" name="Object 7"/>
          <p:cNvGraphicFramePr>
            <a:graphicFrameLocks noChangeAspect="1"/>
          </p:cNvGraphicFramePr>
          <p:nvPr/>
        </p:nvGraphicFramePr>
        <p:xfrm>
          <a:off x="1238250" y="3721100"/>
          <a:ext cx="2914650" cy="469900"/>
        </p:xfrm>
        <a:graphic>
          <a:graphicData uri="http://schemas.openxmlformats.org/presentationml/2006/ole">
            <p:oleObj spid="_x0000_s171013" name="Equation" r:id="rId6" imgW="1574640" imgH="253800" progId="Equation.3">
              <p:embed/>
            </p:oleObj>
          </a:graphicData>
        </a:graphic>
      </p:graphicFrame>
      <p:graphicFrame>
        <p:nvGraphicFramePr>
          <p:cNvPr id="1053704" name="Object 8"/>
          <p:cNvGraphicFramePr>
            <a:graphicFrameLocks noChangeAspect="1"/>
          </p:cNvGraphicFramePr>
          <p:nvPr/>
        </p:nvGraphicFramePr>
        <p:xfrm>
          <a:off x="1238250" y="4114800"/>
          <a:ext cx="2890838" cy="469900"/>
        </p:xfrm>
        <a:graphic>
          <a:graphicData uri="http://schemas.openxmlformats.org/presentationml/2006/ole">
            <p:oleObj spid="_x0000_s171014" name="Equation" r:id="rId7" imgW="1562040" imgH="253800" progId="Equation.3">
              <p:embed/>
            </p:oleObj>
          </a:graphicData>
        </a:graphic>
      </p:graphicFrame>
      <p:graphicFrame>
        <p:nvGraphicFramePr>
          <p:cNvPr id="1053705" name="Object 9"/>
          <p:cNvGraphicFramePr>
            <a:graphicFrameLocks noChangeAspect="1"/>
          </p:cNvGraphicFramePr>
          <p:nvPr/>
        </p:nvGraphicFramePr>
        <p:xfrm>
          <a:off x="1238250" y="4610100"/>
          <a:ext cx="2114550" cy="469900"/>
        </p:xfrm>
        <a:graphic>
          <a:graphicData uri="http://schemas.openxmlformats.org/presentationml/2006/ole">
            <p:oleObj spid="_x0000_s171015" name="Equation" r:id="rId8" imgW="1143000" imgH="253800" progId="Equation.3">
              <p:embed/>
            </p:oleObj>
          </a:graphicData>
        </a:graphic>
      </p:graphicFrame>
      <p:graphicFrame>
        <p:nvGraphicFramePr>
          <p:cNvPr id="1053706" name="Object 10"/>
          <p:cNvGraphicFramePr>
            <a:graphicFrameLocks noChangeAspect="1"/>
          </p:cNvGraphicFramePr>
          <p:nvPr/>
        </p:nvGraphicFramePr>
        <p:xfrm>
          <a:off x="2305050" y="5384800"/>
          <a:ext cx="1150938" cy="469900"/>
        </p:xfrm>
        <a:graphic>
          <a:graphicData uri="http://schemas.openxmlformats.org/presentationml/2006/ole">
            <p:oleObj spid="_x0000_s171016" name="Equation" r:id="rId9" imgW="622080" imgH="253800" progId="Equation.3">
              <p:embed/>
            </p:oleObj>
          </a:graphicData>
        </a:graphic>
      </p:graphicFrame>
      <p:graphicFrame>
        <p:nvGraphicFramePr>
          <p:cNvPr id="1053707" name="Object 11"/>
          <p:cNvGraphicFramePr>
            <a:graphicFrameLocks noChangeAspect="1"/>
          </p:cNvGraphicFramePr>
          <p:nvPr/>
        </p:nvGraphicFramePr>
        <p:xfrm>
          <a:off x="1274763" y="1663700"/>
          <a:ext cx="3736975" cy="469900"/>
        </p:xfrm>
        <a:graphic>
          <a:graphicData uri="http://schemas.openxmlformats.org/presentationml/2006/ole">
            <p:oleObj spid="_x0000_s171017" name="Equation" r:id="rId10" imgW="2019240" imgH="253800" progId="Equation.3">
              <p:embed/>
            </p:oleObj>
          </a:graphicData>
        </a:graphic>
      </p:graphicFrame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352800" y="2451100"/>
            <a:ext cx="5562600" cy="2189163"/>
            <a:chOff x="2112" y="1544"/>
            <a:chExt cx="3504" cy="1379"/>
          </a:xfrm>
        </p:grpSpPr>
        <p:sp>
          <p:nvSpPr>
            <p:cNvPr id="1053708" name="Rectangle 12"/>
            <p:cNvSpPr>
              <a:spLocks noChangeArrowheads="1"/>
            </p:cNvSpPr>
            <p:nvPr/>
          </p:nvSpPr>
          <p:spPr bwMode="auto">
            <a:xfrm>
              <a:off x="2945" y="2692"/>
              <a:ext cx="2671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folHlink"/>
                  </a:solidFill>
                </a:rPr>
                <a:t>sample_normal_distribution</a:t>
              </a:r>
              <a:endParaRPr lang="de-DE" sz="2000" i="1"/>
            </a:p>
          </p:txBody>
        </p:sp>
        <p:sp>
          <p:nvSpPr>
            <p:cNvPr id="1053709" name="Line 13"/>
            <p:cNvSpPr>
              <a:spLocks noChangeShapeType="1"/>
            </p:cNvSpPr>
            <p:nvPr/>
          </p:nvSpPr>
          <p:spPr bwMode="auto">
            <a:xfrm flipH="1" flipV="1">
              <a:off x="2216" y="2136"/>
              <a:ext cx="992" cy="5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53710" name="Line 14"/>
            <p:cNvSpPr>
              <a:spLocks noChangeShapeType="1"/>
            </p:cNvSpPr>
            <p:nvPr/>
          </p:nvSpPr>
          <p:spPr bwMode="auto">
            <a:xfrm flipH="1" flipV="1">
              <a:off x="2120" y="1544"/>
              <a:ext cx="1552" cy="114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53711" name="Line 15"/>
            <p:cNvSpPr>
              <a:spLocks noChangeShapeType="1"/>
            </p:cNvSpPr>
            <p:nvPr/>
          </p:nvSpPr>
          <p:spPr bwMode="auto">
            <a:xfrm flipH="1" flipV="1">
              <a:off x="2112" y="1832"/>
              <a:ext cx="1368" cy="84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00025"/>
            <a:ext cx="8424863" cy="790575"/>
          </a:xfrm>
        </p:spPr>
        <p:txBody>
          <a:bodyPr/>
          <a:lstStyle/>
          <a:p>
            <a:r>
              <a:rPr lang="en-US" dirty="0"/>
              <a:t>Sampling from Our Motion Model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828800" y="1676400"/>
            <a:ext cx="5434012" cy="4324350"/>
            <a:chOff x="1201" y="994"/>
            <a:chExt cx="3423" cy="2724"/>
          </a:xfrm>
        </p:grpSpPr>
        <p:pic>
          <p:nvPicPr>
            <p:cNvPr id="1039363" name="Picture 3" descr="mot1c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01" y="994"/>
              <a:ext cx="3423" cy="2724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</p:spPr>
        </p:pic>
        <p:sp>
          <p:nvSpPr>
            <p:cNvPr id="1039364" name="Text Box 4"/>
            <p:cNvSpPr txBox="1">
              <a:spLocks noChangeArrowheads="1"/>
            </p:cNvSpPr>
            <p:nvPr/>
          </p:nvSpPr>
          <p:spPr bwMode="auto">
            <a:xfrm>
              <a:off x="1871" y="2698"/>
              <a:ext cx="676" cy="3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Start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Sampling from the 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that a robot has a map of its environment and it needs to find its pose in the environment</a:t>
            </a:r>
          </a:p>
          <a:p>
            <a:pPr lvl="1"/>
            <a:r>
              <a:rPr lang="en-US" dirty="0" smtClean="0"/>
              <a:t>this is the robot localization problem (Chapter 7)</a:t>
            </a:r>
          </a:p>
          <a:p>
            <a:pPr lvl="1"/>
            <a:r>
              <a:rPr lang="en-US" dirty="0" smtClean="0"/>
              <a:t>several variants of the problem</a:t>
            </a:r>
          </a:p>
          <a:p>
            <a:pPr lvl="2"/>
            <a:r>
              <a:rPr lang="en-US" dirty="0" smtClean="0"/>
              <a:t>the robot knows where it is initially</a:t>
            </a:r>
          </a:p>
          <a:p>
            <a:pPr lvl="2"/>
            <a:r>
              <a:rPr lang="en-US" dirty="0" smtClean="0"/>
              <a:t>the robot does not know where it is initially</a:t>
            </a:r>
          </a:p>
          <a:p>
            <a:pPr lvl="2"/>
            <a:r>
              <a:rPr lang="en-US" dirty="0" smtClean="0"/>
              <a:t>kidnapped robot: at any time, the robot can be teleported to another location in the environment</a:t>
            </a:r>
          </a:p>
          <a:p>
            <a:r>
              <a:rPr lang="en-US" dirty="0" smtClean="0"/>
              <a:t>a popular solution to the localization problem is the particle filter (Chapter 4)</a:t>
            </a:r>
          </a:p>
          <a:p>
            <a:pPr lvl="1"/>
            <a:r>
              <a:rPr lang="en-US" dirty="0" smtClean="0"/>
              <a:t>uses simulation to sample the state density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graphicFrame>
        <p:nvGraphicFramePr>
          <p:cNvPr id="150530" name="Object 2"/>
          <p:cNvGraphicFramePr>
            <a:graphicFrameLocks noChangeAspect="1"/>
          </p:cNvGraphicFramePr>
          <p:nvPr/>
        </p:nvGraphicFramePr>
        <p:xfrm>
          <a:off x="5943600" y="4808537"/>
          <a:ext cx="1965325" cy="525463"/>
        </p:xfrm>
        <a:graphic>
          <a:graphicData uri="http://schemas.openxmlformats.org/presentationml/2006/ole">
            <p:oleObj spid="_x0000_s150530" name="Equation" r:id="rId3" imgW="8506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Sampling from the 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sampling the conditional density is easier than computing the density because we only require the forward kinematics model</a:t>
            </a:r>
          </a:p>
          <a:p>
            <a:pPr lvl="1"/>
            <a:r>
              <a:rPr lang="en-US" dirty="0" smtClean="0"/>
              <a:t>given the control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and the previous pose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/>
              <a:t> find the new pose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 rot="2400000">
            <a:off x="5287726" y="4389674"/>
            <a:ext cx="152400" cy="1524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 rot="7740000">
            <a:off x="5071251" y="3861377"/>
            <a:ext cx="1828800" cy="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rc 18"/>
          <p:cNvSpPr/>
          <p:nvPr/>
        </p:nvSpPr>
        <p:spPr>
          <a:xfrm rot="5400000">
            <a:off x="-1066800" y="-1447800"/>
            <a:ext cx="7315200" cy="7315200"/>
          </a:xfrm>
          <a:prstGeom prst="arc">
            <a:avLst>
              <a:gd name="adj1" fmla="val 16862845"/>
              <a:gd name="adj2" fmla="val 18539758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Sampling from the 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780000">
            <a:off x="2388599" y="2581815"/>
            <a:ext cx="3886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2340000">
            <a:off x="1966174" y="3381857"/>
            <a:ext cx="3886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4386" name="Object 2"/>
          <p:cNvGraphicFramePr>
            <a:graphicFrameLocks noChangeAspect="1"/>
          </p:cNvGraphicFramePr>
          <p:nvPr/>
        </p:nvGraphicFramePr>
        <p:xfrm>
          <a:off x="1476375" y="1506538"/>
          <a:ext cx="760413" cy="1114425"/>
        </p:xfrm>
        <a:graphic>
          <a:graphicData uri="http://schemas.openxmlformats.org/presentationml/2006/ole">
            <p:oleObj spid="_x0000_s152578" name="Equation" r:id="rId3" imgW="330120" imgH="482400" progId="Equation.3">
              <p:embed/>
            </p:oleObj>
          </a:graphicData>
        </a:graphic>
      </p:graphicFrame>
      <p:sp>
        <p:nvSpPr>
          <p:cNvPr id="12" name="Oval 11"/>
          <p:cNvSpPr/>
          <p:nvPr/>
        </p:nvSpPr>
        <p:spPr>
          <a:xfrm>
            <a:off x="2362200" y="2068512"/>
            <a:ext cx="152400" cy="1524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" name="Oval 12"/>
          <p:cNvSpPr/>
          <p:nvPr/>
        </p:nvSpPr>
        <p:spPr>
          <a:xfrm>
            <a:off x="6096000" y="2906712"/>
            <a:ext cx="152400" cy="1524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" name="Oval 13"/>
          <p:cNvSpPr/>
          <p:nvPr/>
        </p:nvSpPr>
        <p:spPr>
          <a:xfrm>
            <a:off x="5334000" y="4506912"/>
            <a:ext cx="152400" cy="1524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graphicFrame>
        <p:nvGraphicFramePr>
          <p:cNvPr id="144387" name="Object 3"/>
          <p:cNvGraphicFramePr>
            <a:graphicFrameLocks noChangeAspect="1"/>
          </p:cNvGraphicFramePr>
          <p:nvPr/>
        </p:nvGraphicFramePr>
        <p:xfrm>
          <a:off x="3841750" y="4495800"/>
          <a:ext cx="1460500" cy="1641475"/>
        </p:xfrm>
        <a:graphic>
          <a:graphicData uri="http://schemas.openxmlformats.org/presentationml/2006/ole">
            <p:oleObj spid="_x0000_s152579" name="Equation" r:id="rId4" imgW="634680" imgH="711000" progId="Equation.3">
              <p:embed/>
            </p:oleObj>
          </a:graphicData>
        </a:graphic>
      </p:graphicFrame>
      <p:graphicFrame>
        <p:nvGraphicFramePr>
          <p:cNvPr id="144388" name="Object 4"/>
          <p:cNvGraphicFramePr>
            <a:graphicFrameLocks noChangeAspect="1"/>
          </p:cNvGraphicFramePr>
          <p:nvPr/>
        </p:nvGraphicFramePr>
        <p:xfrm>
          <a:off x="5181600" y="1143000"/>
          <a:ext cx="1841500" cy="1644650"/>
        </p:xfrm>
        <a:graphic>
          <a:graphicData uri="http://schemas.openxmlformats.org/presentationml/2006/ole">
            <p:oleObj spid="_x0000_s152580" name="Equation" r:id="rId5" imgW="799920" imgH="711000" progId="Equation.3">
              <p:embed/>
            </p:oleObj>
          </a:graphicData>
        </a:graphic>
      </p:graphicFrame>
      <p:graphicFrame>
        <p:nvGraphicFramePr>
          <p:cNvPr id="144390" name="Object 6"/>
          <p:cNvGraphicFramePr>
            <a:graphicFrameLocks noChangeAspect="1"/>
          </p:cNvGraphicFramePr>
          <p:nvPr/>
        </p:nvGraphicFramePr>
        <p:xfrm>
          <a:off x="3036888" y="2392363"/>
          <a:ext cx="728662" cy="468312"/>
        </p:xfrm>
        <a:graphic>
          <a:graphicData uri="http://schemas.openxmlformats.org/presentationml/2006/ole">
            <p:oleObj spid="_x0000_s152582" name="Equation" r:id="rId6" imgW="317160" imgH="203040" progId="Equation.3">
              <p:embed/>
            </p:oleObj>
          </a:graphicData>
        </a:graphic>
      </p:graphicFrame>
      <p:graphicFrame>
        <p:nvGraphicFramePr>
          <p:cNvPr id="152584" name="Object 2"/>
          <p:cNvGraphicFramePr>
            <a:graphicFrameLocks noChangeAspect="1"/>
          </p:cNvGraphicFramePr>
          <p:nvPr/>
        </p:nvGraphicFramePr>
        <p:xfrm>
          <a:off x="6553200" y="2800350"/>
          <a:ext cx="263525" cy="323850"/>
        </p:xfrm>
        <a:graphic>
          <a:graphicData uri="http://schemas.openxmlformats.org/presentationml/2006/ole">
            <p:oleObj spid="_x0000_s152584" name="Equation" r:id="rId7" imgW="114120" imgH="139680" progId="Equation.3">
              <p:embed/>
            </p:oleObj>
          </a:graphicData>
        </a:graphic>
      </p:graphicFrame>
      <p:graphicFrame>
        <p:nvGraphicFramePr>
          <p:cNvPr id="152585" name="Object 2"/>
          <p:cNvGraphicFramePr>
            <a:graphicFrameLocks noChangeAspect="1"/>
          </p:cNvGraphicFramePr>
          <p:nvPr/>
        </p:nvGraphicFramePr>
        <p:xfrm>
          <a:off x="2971800" y="3276600"/>
          <a:ext cx="908050" cy="912812"/>
        </p:xfrm>
        <a:graphic>
          <a:graphicData uri="http://schemas.openxmlformats.org/presentationml/2006/ole">
            <p:oleObj spid="_x0000_s152585" name="Equation" r:id="rId8" imgW="393480" imgH="393480" progId="Equation.3">
              <p:embed/>
            </p:oleObj>
          </a:graphicData>
        </a:graphic>
      </p:graphicFrame>
      <p:graphicFrame>
        <p:nvGraphicFramePr>
          <p:cNvPr id="152586" name="Object 2"/>
          <p:cNvGraphicFramePr>
            <a:graphicFrameLocks noChangeAspect="1"/>
          </p:cNvGraphicFramePr>
          <p:nvPr/>
        </p:nvGraphicFramePr>
        <p:xfrm>
          <a:off x="457200" y="4191000"/>
          <a:ext cx="2370137" cy="1876425"/>
        </p:xfrm>
        <a:graphic>
          <a:graphicData uri="http://schemas.openxmlformats.org/presentationml/2006/ole">
            <p:oleObj spid="_x0000_s152586" name="Equation" r:id="rId9" imgW="1028520" imgH="812520" progId="Equation.3">
              <p:embed/>
            </p:oleObj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838200" y="6096000"/>
            <a:ext cx="1224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Eqs</a:t>
            </a:r>
            <a:r>
              <a:rPr lang="en-US" dirty="0" smtClean="0"/>
              <a:t> 5.7, 5.8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Sampling from the 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153608" name="Object 2"/>
          <p:cNvGraphicFramePr>
            <a:graphicFrameLocks noChangeAspect="1"/>
          </p:cNvGraphicFramePr>
          <p:nvPr/>
        </p:nvGraphicFramePr>
        <p:xfrm>
          <a:off x="1704181" y="1758156"/>
          <a:ext cx="5735637" cy="3341687"/>
        </p:xfrm>
        <a:graphic>
          <a:graphicData uri="http://schemas.openxmlformats.org/presentationml/2006/ole">
            <p:oleObj spid="_x0000_s153608" name="Equation" r:id="rId3" imgW="2489040" imgH="1447560" progId="Equation.3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7620000" y="40386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Eqs</a:t>
            </a:r>
            <a:r>
              <a:rPr lang="en-US" dirty="0" smtClean="0"/>
              <a:t> 5.9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33400" y="5791200"/>
            <a:ext cx="4778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*we already derived this for the differential drive!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Sampling from the 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with the original motion model, we will assume that given noisy velocities the robot can also make a small rotation in place to determine the final orientation of the robot</a:t>
            </a:r>
            <a:endParaRPr lang="en-US" dirty="0"/>
          </a:p>
        </p:txBody>
      </p:sp>
      <p:graphicFrame>
        <p:nvGraphicFramePr>
          <p:cNvPr id="154626" name="Object 2"/>
          <p:cNvGraphicFramePr>
            <a:graphicFrameLocks noChangeAspect="1"/>
          </p:cNvGraphicFramePr>
          <p:nvPr/>
        </p:nvGraphicFramePr>
        <p:xfrm>
          <a:off x="1703388" y="2895600"/>
          <a:ext cx="5735637" cy="1641475"/>
        </p:xfrm>
        <a:graphic>
          <a:graphicData uri="http://schemas.openxmlformats.org/presentationml/2006/ole">
            <p:oleObj spid="_x0000_s154626" name="Equation" r:id="rId3" imgW="2489040" imgH="71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Sampling from the 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9" name="Content Placeholder 8" descr="table53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" y="1269638"/>
            <a:ext cx="8839200" cy="4318724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Sampling from the 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function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sample(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 generates a random sample from a zero-mean distribution with variance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Table 5.4 has two algorithms you could use</a:t>
            </a:r>
          </a:p>
          <a:p>
            <a:pPr lvl="1"/>
            <a:r>
              <a:rPr lang="en-US" dirty="0" err="1" smtClean="0"/>
              <a:t>Matlab</a:t>
            </a:r>
            <a:r>
              <a:rPr lang="en-US" dirty="0" smtClean="0"/>
              <a:t> is able to generate random numbers from many different distributions</a:t>
            </a:r>
          </a:p>
          <a:p>
            <a:pPr lvl="2"/>
            <a:r>
              <a:rPr lang="en-US" dirty="0" smtClean="0"/>
              <a:t>help </a:t>
            </a:r>
            <a:r>
              <a:rPr lang="en-US" dirty="0" err="1" smtClean="0"/>
              <a:t>randn</a:t>
            </a:r>
            <a:endParaRPr lang="en-US" dirty="0" smtClean="0"/>
          </a:p>
          <a:p>
            <a:pPr lvl="2"/>
            <a:r>
              <a:rPr lang="en-US" dirty="0" smtClean="0"/>
              <a:t>help stats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FF20C-85F4-4809-AC49-FFA39E5DE7E8}" type="slidenum">
              <a:rPr lang="en-US"/>
              <a:pPr/>
              <a:t>9</a:t>
            </a:fld>
            <a:endParaRPr lang="en-US"/>
          </a:p>
        </p:txBody>
      </p:sp>
      <p:sp>
        <p:nvSpPr>
          <p:cNvPr id="106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8425"/>
            <a:ext cx="8424863" cy="1190625"/>
          </a:xfrm>
        </p:spPr>
        <p:txBody>
          <a:bodyPr/>
          <a:lstStyle/>
          <a:p>
            <a:r>
              <a:rPr lang="en-US"/>
              <a:t>How to Sample from Normal or Triangular Distributions?</a:t>
            </a:r>
            <a:endParaRPr lang="de-DE"/>
          </a:p>
        </p:txBody>
      </p:sp>
      <p:sp>
        <p:nvSpPr>
          <p:cNvPr id="106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85913"/>
            <a:ext cx="8410575" cy="4799012"/>
          </a:xfrm>
        </p:spPr>
        <p:txBody>
          <a:bodyPr/>
          <a:lstStyle/>
          <a:p>
            <a:r>
              <a:rPr lang="en-US" sz="2800"/>
              <a:t>Sampling from a normal distribution</a:t>
            </a:r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Sampling from a triangular distribution</a:t>
            </a:r>
            <a:endParaRPr lang="de-DE" sz="2800"/>
          </a:p>
        </p:txBody>
      </p:sp>
      <p:sp>
        <p:nvSpPr>
          <p:cNvPr id="1060868" name="Rectangle 4"/>
          <p:cNvSpPr>
            <a:spLocks noChangeArrowheads="1"/>
          </p:cNvSpPr>
          <p:nvPr/>
        </p:nvSpPr>
        <p:spPr bwMode="auto">
          <a:xfrm>
            <a:off x="1068388" y="2335213"/>
            <a:ext cx="6708775" cy="156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>
                <a:solidFill>
                  <a:schemeClr val="folHlink"/>
                </a:solidFill>
              </a:rPr>
              <a:t>Algorithm </a:t>
            </a:r>
            <a:r>
              <a:rPr lang="en-US" sz="2000" b="1">
                <a:solidFill>
                  <a:schemeClr val="folHlink"/>
                </a:solidFill>
              </a:rPr>
              <a:t>sample_normal_distribution</a:t>
            </a:r>
            <a:r>
              <a:rPr lang="en-US" sz="2000"/>
              <a:t>(</a:t>
            </a:r>
            <a:r>
              <a:rPr lang="en-US" sz="2000" i="1">
                <a:latin typeface="Times New Roman" pitchFamily="18" charset="0"/>
              </a:rPr>
              <a:t>b</a:t>
            </a:r>
            <a:r>
              <a:rPr lang="en-US" sz="2000"/>
              <a:t>):</a:t>
            </a:r>
            <a:br>
              <a:rPr lang="en-US" sz="2000"/>
            </a:br>
            <a:r>
              <a:rPr lang="en-US" sz="2000"/>
              <a:t> 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>
                <a:solidFill>
                  <a:schemeClr val="folHlink"/>
                </a:solidFill>
              </a:rPr>
              <a:t>return  </a:t>
            </a:r>
          </a:p>
        </p:txBody>
      </p:sp>
      <p:pic>
        <p:nvPicPr>
          <p:cNvPr id="1060870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82901" y="2997200"/>
            <a:ext cx="2260600" cy="809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060873" name="Rectangle 9"/>
          <p:cNvSpPr>
            <a:spLocks noChangeArrowheads="1"/>
          </p:cNvSpPr>
          <p:nvPr/>
        </p:nvSpPr>
        <p:spPr bwMode="auto">
          <a:xfrm>
            <a:off x="1055688" y="4989513"/>
            <a:ext cx="7496175" cy="156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>
                <a:solidFill>
                  <a:schemeClr val="folHlink"/>
                </a:solidFill>
              </a:rPr>
              <a:t>Algorithm </a:t>
            </a:r>
            <a:r>
              <a:rPr lang="en-US" sz="2000" b="1">
                <a:solidFill>
                  <a:schemeClr val="folHlink"/>
                </a:solidFill>
              </a:rPr>
              <a:t>sample_triangular_distribution</a:t>
            </a:r>
            <a:r>
              <a:rPr lang="en-US" sz="2000"/>
              <a:t>(</a:t>
            </a:r>
            <a:r>
              <a:rPr lang="en-US" sz="2000" i="1">
                <a:latin typeface="Times New Roman" pitchFamily="18" charset="0"/>
              </a:rPr>
              <a:t>b</a:t>
            </a:r>
            <a:r>
              <a:rPr lang="en-US" sz="2000"/>
              <a:t>):</a:t>
            </a:r>
            <a:br>
              <a:rPr lang="en-US" sz="2000"/>
            </a:br>
            <a:r>
              <a:rPr lang="en-US" sz="2000"/>
              <a:t> 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>
                <a:solidFill>
                  <a:schemeClr val="folHlink"/>
                </a:solidFill>
              </a:rPr>
              <a:t>return  </a:t>
            </a:r>
          </a:p>
        </p:txBody>
      </p:sp>
      <p:pic>
        <p:nvPicPr>
          <p:cNvPr id="1060875" name="Picture 11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8125" y="5699125"/>
            <a:ext cx="4222750" cy="6683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begin{eqnarray*}&#10;\frac{1}{2}\sum_{i=1}^{12}rand(-b,b)&#10;\end{eqnarray*}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84"/>
  <p:tag name="BOXFONT" val="10"/>
  <p:tag name="BOXWRAP" val="False"/>
  <p:tag name="WORKAROUNDTRANSPARENCYBUG" val="False"/>
  <p:tag name="BITMAPFORMAT" val="pngmono"/>
  <p:tag name="DEBUGINTERACTIVE" val="True"/>
  <p:tag name="ORIGWIDTH" val="159"/>
  <p:tag name="PICTUREFILESIZE" val="1249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begin{eqnarray*}&#10;\frac{\sqrt{6}}{2}\;[{\bf rand}(-b,b)+{\bf rand}(-b,b)]&#10;\end{eqnarray*}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99"/>
  <p:tag name="BOXHEIGHT" val="300"/>
  <p:tag name="BOXFONT" val="10"/>
  <p:tag name="BOXWRAP" val="False"/>
  <p:tag name="WORKAROUNDTRANSPARENCYBUG" val="False"/>
  <p:tag name="BITMAPFORMAT" val="pngmono"/>
  <p:tag name="DEBUGINTERACTIVE" val="True"/>
  <p:tag name="ORIGWIDTH" val="297"/>
  <p:tag name="PICTUREFILESIZE" val="1631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begin{eqnarray*}&#10;x &amp; = &amp; {\bf rand}(-b,b)\\&#10;y &amp; = &amp; {\bf rand}(0, \max\{f(x)\mid x \in (-b, b)\})&#10;\end{eqnarray*}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99"/>
  <p:tag name="BOXHEIGHT" val="329"/>
  <p:tag name="BOXFONT" val="10"/>
  <p:tag name="BOXWRAP" val="False"/>
  <p:tag name="WORKAROUNDTRANSPARENCYBUG" val="False"/>
  <p:tag name="BITMAPFORMAT" val="pngmono"/>
  <p:tag name="DEBUGINTERACTIVE" val="True"/>
  <p:tag name="ORIGWIDTH" val="374"/>
  <p:tag name="PICTUREFILESIZE" val="2665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begin{eqnarray*}&#10;y &amp; \leq &amp; f(x)&#10;\end{eqnarray*}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99"/>
  <p:tag name="BOXHEIGHT" val="329"/>
  <p:tag name="BOXFONT" val="10"/>
  <p:tag name="BOXWRAP" val="False"/>
  <p:tag name="WORKAROUNDTRANSPARENCYBUG" val="False"/>
  <p:tag name="BITMAPFORMAT" val="pngmono"/>
  <p:tag name="DEBUGINTERACTIVE" val="True"/>
  <p:tag name="ORIGWIDTH" val="101"/>
  <p:tag name="PICTUREFILESIZE" val="509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begin{eqnarray*}&#10;x&#10;\end{eqnarray*}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99"/>
  <p:tag name="BOXHEIGHT" val="329"/>
  <p:tag name="BOXFONT" val="10"/>
  <p:tag name="BOXWRAP" val="False"/>
  <p:tag name="WORKAROUNDTRANSPARENCYBUG" val="False"/>
  <p:tag name="BITMAPFORMAT" val="pngmono"/>
  <p:tag name="DEBUGINTERACTIVE" val="True"/>
  <p:tag name="ORIGWIDTH" val="12"/>
  <p:tag name="PICTUREFILESIZE" val="86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3297</TotalTime>
  <Words>562</Words>
  <Application>Microsoft Office PowerPoint</Application>
  <PresentationFormat>On-screen Show (4:3)</PresentationFormat>
  <Paragraphs>111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Origin</vt:lpstr>
      <vt:lpstr>Equation</vt:lpstr>
      <vt:lpstr>Microsoft Equation 3.0</vt:lpstr>
      <vt:lpstr>Motion Models (cont)</vt:lpstr>
      <vt:lpstr>Sampling from the Velocity Motion Model</vt:lpstr>
      <vt:lpstr>Sampling from the Velocity Motion Model</vt:lpstr>
      <vt:lpstr>Sampling from the Velocity Motion Model</vt:lpstr>
      <vt:lpstr>Sampling from the Velocity Motion Model</vt:lpstr>
      <vt:lpstr>Sampling from the Velocity Motion Model</vt:lpstr>
      <vt:lpstr>Sampling from the Velocity Motion Model</vt:lpstr>
      <vt:lpstr>Sampling from the Velocity Motion Model</vt:lpstr>
      <vt:lpstr>How to Sample from Normal or Triangular Distributions?</vt:lpstr>
      <vt:lpstr>Normally Distributed Samples</vt:lpstr>
      <vt:lpstr>For Triangular Distribution</vt:lpstr>
      <vt:lpstr>Rejection Sampling</vt:lpstr>
      <vt:lpstr>Examples</vt:lpstr>
      <vt:lpstr>Odometry Motion Model</vt:lpstr>
      <vt:lpstr>Example Wheel Encoders</vt:lpstr>
      <vt:lpstr>Odometry Model</vt:lpstr>
      <vt:lpstr>Noise Model for Odometry</vt:lpstr>
      <vt:lpstr>Sample Odometry Motion Model</vt:lpstr>
      <vt:lpstr>Sampling from Our Motion Model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 Ma</cp:lastModifiedBy>
  <cp:revision>53</cp:revision>
  <dcterms:created xsi:type="dcterms:W3CDTF">2011-01-07T01:27:12Z</dcterms:created>
  <dcterms:modified xsi:type="dcterms:W3CDTF">2012-02-13T18:22:13Z</dcterms:modified>
</cp:coreProperties>
</file>